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51" autoAdjust="0"/>
  </p:normalViewPr>
  <p:slideViewPr>
    <p:cSldViewPr snapToGrid="0">
      <p:cViewPr varScale="1">
        <p:scale>
          <a:sx n="103" d="100"/>
          <a:sy n="103" d="100"/>
        </p:scale>
        <p:origin x="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FDEFF2-9C2E-4333-86C5-E9AF5ABB20BF}" type="datetimeFigureOut">
              <a:rPr lang="sk-SK" smtClean="0"/>
              <a:t>22.8.2023</a:t>
            </a:fld>
            <a:endParaRPr lang="sk-SK"/>
          </a:p>
        </p:txBody>
      </p:sp>
      <p:sp>
        <p:nvSpPr>
          <p:cNvPr id="4" name="Zástupný objekt pre obrázok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objekt pre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48A05C-255B-4151-8140-E5054A1F466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816754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mtClean="0"/>
              <a:t>Kliknutím upravte štýl predlohy podnadpisov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0081B-D2D3-4807-AA4D-31BDFDB283B4}" type="datetimeFigureOut">
              <a:rPr lang="sk-SK" smtClean="0"/>
              <a:t>22.8.2023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AEE7F-6902-4B33-B80D-C40871E4DC0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07669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0081B-D2D3-4807-AA4D-31BDFDB283B4}" type="datetimeFigureOut">
              <a:rPr lang="sk-SK" smtClean="0"/>
              <a:t>22.8.2023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AEE7F-6902-4B33-B80D-C40871E4DC0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7110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0081B-D2D3-4807-AA4D-31BDFDB283B4}" type="datetimeFigureOut">
              <a:rPr lang="sk-SK" smtClean="0"/>
              <a:t>22.8.2023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AEE7F-6902-4B33-B80D-C40871E4DC0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72593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0081B-D2D3-4807-AA4D-31BDFDB283B4}" type="datetimeFigureOut">
              <a:rPr lang="sk-SK" smtClean="0"/>
              <a:t>22.8.2023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AEE7F-6902-4B33-B80D-C40871E4DC0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81777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0081B-D2D3-4807-AA4D-31BDFDB283B4}" type="datetimeFigureOut">
              <a:rPr lang="sk-SK" smtClean="0"/>
              <a:t>22.8.2023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AEE7F-6902-4B33-B80D-C40871E4DC0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26813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0081B-D2D3-4807-AA4D-31BDFDB283B4}" type="datetimeFigureOut">
              <a:rPr lang="sk-SK" smtClean="0"/>
              <a:t>22.8.2023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AEE7F-6902-4B33-B80D-C40871E4DC0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45763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objekt pre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6" name="Zástupný objekt pre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objekt pre dá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0081B-D2D3-4807-AA4D-31BDFDB283B4}" type="datetimeFigureOut">
              <a:rPr lang="sk-SK" smtClean="0"/>
              <a:t>22.8.2023</a:t>
            </a:fld>
            <a:endParaRPr lang="sk-SK"/>
          </a:p>
        </p:txBody>
      </p:sp>
      <p:sp>
        <p:nvSpPr>
          <p:cNvPr id="8" name="Zástupný objekt pre pät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AEE7F-6902-4B33-B80D-C40871E4DC0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34429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0081B-D2D3-4807-AA4D-31BDFDB283B4}" type="datetimeFigureOut">
              <a:rPr lang="sk-SK" smtClean="0"/>
              <a:t>22.8.2023</a:t>
            </a:fld>
            <a:endParaRPr lang="sk-SK"/>
          </a:p>
        </p:txBody>
      </p:sp>
      <p:sp>
        <p:nvSpPr>
          <p:cNvPr id="4" name="Zástupný objekt pre pät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AEE7F-6902-4B33-B80D-C40871E4DC0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60323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0081B-D2D3-4807-AA4D-31BDFDB283B4}" type="datetimeFigureOut">
              <a:rPr lang="sk-SK" smtClean="0"/>
              <a:t>22.8.2023</a:t>
            </a:fld>
            <a:endParaRPr lang="sk-SK"/>
          </a:p>
        </p:txBody>
      </p:sp>
      <p:sp>
        <p:nvSpPr>
          <p:cNvPr id="3" name="Zástupný objekt pre pät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AEE7F-6902-4B33-B80D-C40871E4DC0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64150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0081B-D2D3-4807-AA4D-31BDFDB283B4}" type="datetimeFigureOut">
              <a:rPr lang="sk-SK" smtClean="0"/>
              <a:t>22.8.2023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AEE7F-6902-4B33-B80D-C40871E4DC0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2462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rázo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0081B-D2D3-4807-AA4D-31BDFDB283B4}" type="datetimeFigureOut">
              <a:rPr lang="sk-SK" smtClean="0"/>
              <a:t>22.8.2023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AEE7F-6902-4B33-B80D-C40871E4DC0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32454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20081B-D2D3-4807-AA4D-31BDFDB283B4}" type="datetimeFigureOut">
              <a:rPr lang="sk-SK" smtClean="0"/>
              <a:t>22.8.2023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EAEE7F-6902-4B33-B80D-C40871E4DC0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70107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vyskumnaagentura.egrant.sk/" TargetMode="External"/><Relationship Id="rId2" Type="http://schemas.openxmlformats.org/officeDocument/2006/relationships/hyperlink" Target="https://www.innovasjonnorge.no/arrangement/meet-innovative-startupsscaleups-from-centralsouthern-europe-at-oslo-innovation-week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hyperlink" Target="mailto:katarina.kubalakova@vyskumnaagentura.sk" TargetMode="External"/><Relationship Id="rId4" Type="http://schemas.openxmlformats.org/officeDocument/2006/relationships/hyperlink" Target="http://www.vyskumnaagentura.sk/sk/granty-ehp-vyzvy/vyhlasene-vyzvy/793-vyzva-na-podporu-bilateralnych-iniciativ-bin-bf04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ssholder for dato 8"/>
          <p:cNvSpPr>
            <a:spLocks noGrp="1"/>
          </p:cNvSpPr>
          <p:nvPr>
            <p:ph type="dt" sz="half" idx="10"/>
          </p:nvPr>
        </p:nvSpPr>
        <p:spPr>
          <a:xfrm>
            <a:off x="19136392" y="12613656"/>
            <a:ext cx="3985698" cy="553998"/>
          </a:xfrm>
        </p:spPr>
        <p:txBody>
          <a:bodyPr/>
          <a:lstStyle/>
          <a:p>
            <a:endParaRPr lang="nb-NO" dirty="0"/>
          </a:p>
        </p:txBody>
      </p:sp>
      <p:sp>
        <p:nvSpPr>
          <p:cNvPr id="11" name="BlokTextu 10"/>
          <p:cNvSpPr txBox="1"/>
          <p:nvPr/>
        </p:nvSpPr>
        <p:spPr>
          <a:xfrm>
            <a:off x="643812" y="356534"/>
            <a:ext cx="9283959" cy="61940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sk-SK" sz="20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 </a:t>
            </a:r>
            <a:r>
              <a:rPr lang="sk-SK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 Z V Á N K  A</a:t>
            </a:r>
            <a:endParaRPr lang="sk-SK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k-SK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k-SK" sz="1200" b="1" cap="small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k-SK" sz="1400" b="1" cap="small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Oslo </a:t>
            </a:r>
            <a:r>
              <a:rPr lang="sk-SK" sz="1400" b="1" cap="small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Innovation</a:t>
            </a:r>
            <a:r>
              <a:rPr lang="sk-SK" sz="1400" b="1" cap="small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1400" b="1" cap="small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Week</a:t>
            </a:r>
            <a:r>
              <a:rPr lang="sk-SK" sz="1400" b="1" cap="small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1400" b="1" cap="small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2023</a:t>
            </a:r>
            <a:endParaRPr lang="sk-SK" sz="14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k-SK" sz="1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k-SK" sz="1000" dirty="0" err="1">
                <a:latin typeface="Arial" panose="020B0604020202020204" pitchFamily="34" charset="0"/>
                <a:cs typeface="Arial" panose="020B0604020202020204" pitchFamily="34" charset="0"/>
              </a:rPr>
              <a:t>Innovation</a:t>
            </a:r>
            <a:r>
              <a:rPr lang="sk-SK" sz="1000" dirty="0">
                <a:latin typeface="Arial" panose="020B0604020202020204" pitchFamily="34" charset="0"/>
                <a:cs typeface="Arial" panose="020B0604020202020204" pitchFamily="34" charset="0"/>
              </a:rPr>
              <a:t> Norway a partneri pozývajú slovenské podniky, </a:t>
            </a:r>
            <a:r>
              <a:rPr lang="sk-SK" sz="1000" dirty="0" err="1">
                <a:latin typeface="Arial" panose="020B0604020202020204" pitchFamily="34" charset="0"/>
                <a:cs typeface="Arial" panose="020B0604020202020204" pitchFamily="34" charset="0"/>
              </a:rPr>
              <a:t>startupy</a:t>
            </a:r>
            <a:r>
              <a:rPr lang="sk-SK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k-SK" sz="1000" dirty="0" err="1">
                <a:latin typeface="Arial" panose="020B0604020202020204" pitchFamily="34" charset="0"/>
                <a:cs typeface="Arial" panose="020B0604020202020204" pitchFamily="34" charset="0"/>
              </a:rPr>
              <a:t>scaleupy</a:t>
            </a:r>
            <a:r>
              <a:rPr lang="sk-SK" sz="1000" dirty="0">
                <a:latin typeface="Arial" panose="020B0604020202020204" pitchFamily="34" charset="0"/>
                <a:cs typeface="Arial" panose="020B0604020202020204" pitchFamily="34" charset="0"/>
              </a:rPr>
              <a:t>, výskumníkov, investorov a ďalšie zainteresované strany na </a:t>
            </a:r>
            <a:r>
              <a:rPr lang="sk-SK" sz="1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networkingové</a:t>
            </a:r>
            <a:r>
              <a:rPr lang="sk-SK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1000" b="1" dirty="0">
                <a:latin typeface="Arial" panose="020B0604020202020204" pitchFamily="34" charset="0"/>
                <a:cs typeface="Arial" panose="020B0604020202020204" pitchFamily="34" charset="0"/>
              </a:rPr>
              <a:t>podujatie </a:t>
            </a:r>
            <a:r>
              <a:rPr lang="sk-SK" sz="1000" dirty="0">
                <a:latin typeface="Arial" panose="020B0604020202020204" pitchFamily="34" charset="0"/>
                <a:cs typeface="Arial" panose="020B0604020202020204" pitchFamily="34" charset="0"/>
              </a:rPr>
              <a:t>v rámci Oslo </a:t>
            </a:r>
            <a:r>
              <a:rPr lang="sk-SK" sz="1000" dirty="0" err="1">
                <a:latin typeface="Arial" panose="020B0604020202020204" pitchFamily="34" charset="0"/>
                <a:cs typeface="Arial" panose="020B0604020202020204" pitchFamily="34" charset="0"/>
              </a:rPr>
              <a:t>Innovation</a:t>
            </a:r>
            <a:r>
              <a:rPr lang="sk-SK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1000" dirty="0" err="1">
                <a:latin typeface="Arial" panose="020B0604020202020204" pitchFamily="34" charset="0"/>
                <a:cs typeface="Arial" panose="020B0604020202020204" pitchFamily="34" charset="0"/>
              </a:rPr>
              <a:t>Week</a:t>
            </a:r>
            <a:r>
              <a:rPr lang="sk-SK" sz="1000" dirty="0">
                <a:latin typeface="Arial" panose="020B0604020202020204" pitchFamily="34" charset="0"/>
                <a:cs typeface="Arial" panose="020B0604020202020204" pitchFamily="34" charset="0"/>
              </a:rPr>
              <a:t> 2023 (OIW), ktorý sa uskutoční </a:t>
            </a:r>
            <a:r>
              <a:rPr lang="sk-SK" sz="10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27. septembra 2023 v Osle</a:t>
            </a:r>
            <a:r>
              <a:rPr lang="sk-SK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endParaRPr lang="sk-SK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k-SK" sz="1000" b="1" dirty="0">
                <a:latin typeface="Arial" panose="020B0604020202020204" pitchFamily="34" charset="0"/>
                <a:cs typeface="Arial" panose="020B0604020202020204" pitchFamily="34" charset="0"/>
              </a:rPr>
              <a:t>Výskumná agentúra,</a:t>
            </a:r>
            <a:r>
              <a:rPr lang="sk-SK" sz="1000" dirty="0">
                <a:latin typeface="Arial" panose="020B0604020202020204" pitchFamily="34" charset="0"/>
                <a:cs typeface="Arial" panose="020B0604020202020204" pitchFamily="34" charset="0"/>
              </a:rPr>
              <a:t> Správca programu Rozvoj obchodu, inovácií a MSP, sa spolupodieľa na organizácii podujatia a </a:t>
            </a:r>
            <a:r>
              <a:rPr lang="sk-SK" sz="1000" b="1" dirty="0">
                <a:latin typeface="Arial" panose="020B0604020202020204" pitchFamily="34" charset="0"/>
                <a:cs typeface="Arial" panose="020B0604020202020204" pitchFamily="34" charset="0"/>
              </a:rPr>
              <a:t>uhradí náklady </a:t>
            </a:r>
            <a:r>
              <a:rPr lang="sk-SK" sz="1000" dirty="0">
                <a:latin typeface="Arial" panose="020B0604020202020204" pitchFamily="34" charset="0"/>
                <a:cs typeface="Arial" panose="020B0604020202020204" pitchFamily="34" charset="0"/>
              </a:rPr>
              <a:t>spojené s účasťou na tomto podujatí pre 1 osobu</a:t>
            </a:r>
            <a:r>
              <a:rPr lang="sk-SK" sz="1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1000" dirty="0">
                <a:latin typeface="Arial" panose="020B0604020202020204" pitchFamily="34" charset="0"/>
                <a:cs typeface="Arial" panose="020B0604020202020204" pitchFamily="34" charset="0"/>
              </a:rPr>
              <a:t>z Fondu pre bilaterálne vzťahy. Maximálna dĺžka pobytu v Osle hradená Správcom programu je 4 dni (3 noci). Účastníci si tak budú môcť vybrať aj ďalšie podujatia podľa vlastného záujmu v rámci OIW.</a:t>
            </a:r>
          </a:p>
          <a:p>
            <a:endParaRPr lang="sk-SK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k-SK" sz="1000" dirty="0">
                <a:latin typeface="Arial" panose="020B0604020202020204" pitchFamily="34" charset="0"/>
                <a:cs typeface="Arial" panose="020B0604020202020204" pitchFamily="34" charset="0"/>
              </a:rPr>
              <a:t>OIW ponúka možnosť zoznámiť sa s najnovšími ekologickými technologickými riešeniami a s niektorými z najinovatívnejších </a:t>
            </a:r>
            <a:r>
              <a:rPr lang="sk-SK" sz="1000" dirty="0" err="1">
                <a:latin typeface="Arial" panose="020B0604020202020204" pitchFamily="34" charset="0"/>
                <a:cs typeface="Arial" panose="020B0604020202020204" pitchFamily="34" charset="0"/>
              </a:rPr>
              <a:t>startupov</a:t>
            </a:r>
            <a:r>
              <a:rPr lang="sk-SK" sz="10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sk-SK" sz="1000" dirty="0" err="1">
                <a:latin typeface="Arial" panose="020B0604020202020204" pitchFamily="34" charset="0"/>
                <a:cs typeface="Arial" panose="020B0604020202020204" pitchFamily="34" charset="0"/>
              </a:rPr>
              <a:t>scaleupov</a:t>
            </a:r>
            <a:r>
              <a:rPr lang="sk-SK" sz="1000" dirty="0">
                <a:latin typeface="Arial" panose="020B0604020202020204" pitchFamily="34" charset="0"/>
                <a:cs typeface="Arial" panose="020B0604020202020204" pitchFamily="34" charset="0"/>
              </a:rPr>
              <a:t> v strednej/južnej Európe ako aj s nórskym inovačným ekosystémom a príležitosťami v Nórsku. Bližšie informácie k samotnému </a:t>
            </a:r>
            <a:r>
              <a:rPr lang="sk-SK" sz="1000" dirty="0" err="1">
                <a:latin typeface="Arial" panose="020B0604020202020204" pitchFamily="34" charset="0"/>
                <a:cs typeface="Arial" panose="020B0604020202020204" pitchFamily="34" charset="0"/>
              </a:rPr>
              <a:t>networkingu</a:t>
            </a:r>
            <a:r>
              <a:rPr lang="sk-SK" sz="1000" dirty="0">
                <a:latin typeface="Arial" panose="020B0604020202020204" pitchFamily="34" charset="0"/>
                <a:cs typeface="Arial" panose="020B0604020202020204" pitchFamily="34" charset="0"/>
              </a:rPr>
              <a:t> (streda 27.09.2023) nájdete na </a:t>
            </a:r>
            <a:r>
              <a:rPr lang="sk-SK" sz="1000" u="sng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https://www.innovasjonnorge.no/arrangement/meet-innovative-startupsscaleups-from-centralsouthern-europe-at-oslo-innovation-week</a:t>
            </a:r>
            <a:r>
              <a:rPr lang="sk-SK" sz="1000" dirty="0">
                <a:latin typeface="Arial" panose="020B0604020202020204" pitchFamily="34" charset="0"/>
                <a:cs typeface="Arial" panose="020B0604020202020204" pitchFamily="34" charset="0"/>
              </a:rPr>
              <a:t>.  </a:t>
            </a:r>
          </a:p>
          <a:p>
            <a:endParaRPr lang="sk-SK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k-SK" sz="1000" b="1" dirty="0">
                <a:latin typeface="Arial" panose="020B0604020202020204" pitchFamily="34" charset="0"/>
                <a:cs typeface="Arial" panose="020B0604020202020204" pitchFamily="34" charset="0"/>
              </a:rPr>
              <a:t>Prihlásiť</a:t>
            </a:r>
            <a:r>
              <a:rPr lang="sk-SK" sz="1000" dirty="0">
                <a:latin typeface="Arial" panose="020B0604020202020204" pitchFamily="34" charset="0"/>
                <a:cs typeface="Arial" panose="020B0604020202020204" pitchFamily="34" charset="0"/>
              </a:rPr>
              <a:t> sa môžete podaním </a:t>
            </a:r>
            <a:r>
              <a:rPr lang="sk-SK" sz="1000" b="1" dirty="0">
                <a:latin typeface="Arial" panose="020B0604020202020204" pitchFamily="34" charset="0"/>
                <a:cs typeface="Arial" panose="020B0604020202020204" pitchFamily="34" charset="0"/>
              </a:rPr>
              <a:t>žiadosti o príspevok v rámci výzvy BIN BF04</a:t>
            </a:r>
            <a:r>
              <a:rPr lang="sk-SK" sz="1000" dirty="0">
                <a:latin typeface="Arial" panose="020B0604020202020204" pitchFamily="34" charset="0"/>
                <a:cs typeface="Arial" panose="020B0604020202020204" pitchFamily="34" charset="0"/>
              </a:rPr>
              <a:t> najneskôr </a:t>
            </a:r>
            <a:r>
              <a:rPr lang="sk-SK" sz="1000" b="1" dirty="0">
                <a:latin typeface="Arial" panose="020B0604020202020204" pitchFamily="34" charset="0"/>
                <a:cs typeface="Arial" panose="020B0604020202020204" pitchFamily="34" charset="0"/>
              </a:rPr>
              <a:t>do </a:t>
            </a:r>
            <a:r>
              <a:rPr lang="sk-SK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30.8.2023</a:t>
            </a:r>
            <a:r>
              <a:rPr lang="sk-SK" sz="10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sk-SK" sz="1000" dirty="0">
                <a:latin typeface="Arial" panose="020B0604020202020204" pitchFamily="34" charset="0"/>
                <a:cs typeface="Arial" panose="020B0604020202020204" pitchFamily="34" charset="0"/>
              </a:rPr>
              <a:t> Žiadosti sa podávajú prostredníctvom systému e-grant v anglickom jazyku &gt;&gt; </a:t>
            </a:r>
            <a:r>
              <a:rPr lang="sk-SK" sz="1000" u="sng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https://vyskumnaagentura.egrant.sk/</a:t>
            </a:r>
            <a:r>
              <a:rPr lang="sk-SK" sz="10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sk-SK" sz="1000" b="1" dirty="0">
                <a:latin typeface="Arial" panose="020B0604020202020204" pitchFamily="34" charset="0"/>
                <a:cs typeface="Arial" panose="020B0604020202020204" pitchFamily="34" charset="0"/>
              </a:rPr>
              <a:t>budú hodnotené v poradí, v akom boli doručené (princíp FIFO).</a:t>
            </a:r>
            <a:endParaRPr lang="sk-SK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k-SK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k-SK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Znenie </a:t>
            </a:r>
            <a:r>
              <a:rPr lang="sk-SK" sz="1000" dirty="0">
                <a:latin typeface="Arial" panose="020B0604020202020204" pitchFamily="34" charset="0"/>
                <a:cs typeface="Arial" panose="020B0604020202020204" pitchFamily="34" charset="0"/>
              </a:rPr>
              <a:t>výzvy s prílohami nájdete tu &gt;&gt; </a:t>
            </a:r>
            <a:r>
              <a:rPr lang="sk-SK" sz="1000" u="sng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http://www.vyskumnaagentura.sk/sk/granty-ehp-vyzvy/vyhlasene-vyzvy/793-vyzva-na-podporu-bilateralnych-iniciativ-bin-bf04</a:t>
            </a:r>
            <a:r>
              <a:rPr lang="sk-SK" sz="1000" dirty="0">
                <a:latin typeface="Arial" panose="020B0604020202020204" pitchFamily="34" charset="0"/>
                <a:cs typeface="Arial" panose="020B0604020202020204" pitchFamily="34" charset="0"/>
              </a:rPr>
              <a:t>  </a:t>
            </a:r>
          </a:p>
          <a:p>
            <a:endParaRPr lang="sk-SK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k-SK" sz="1000" dirty="0">
                <a:latin typeface="Arial" panose="020B0604020202020204" pitchFamily="34" charset="0"/>
                <a:cs typeface="Arial" panose="020B0604020202020204" pitchFamily="34" charset="0"/>
              </a:rPr>
              <a:t>Povinná podmienka výzvy mať partnera z </a:t>
            </a:r>
            <a:r>
              <a:rPr lang="sk-SK" sz="1000" dirty="0" err="1">
                <a:latin typeface="Arial" panose="020B0604020202020204" pitchFamily="34" charset="0"/>
                <a:cs typeface="Arial" panose="020B0604020202020204" pitchFamily="34" charset="0"/>
              </a:rPr>
              <a:t>donorského</a:t>
            </a:r>
            <a:r>
              <a:rPr lang="sk-SK" sz="1000" dirty="0">
                <a:latin typeface="Arial" panose="020B0604020202020204" pitchFamily="34" charset="0"/>
                <a:cs typeface="Arial" panose="020B0604020202020204" pitchFamily="34" charset="0"/>
              </a:rPr>
              <a:t> štátu a predloženie Vyhlásenia partnera sa na </a:t>
            </a:r>
            <a:r>
              <a:rPr lang="sk-SK" sz="1000" dirty="0" err="1">
                <a:latin typeface="Arial" panose="020B0604020202020204" pitchFamily="34" charset="0"/>
                <a:cs typeface="Arial" panose="020B0604020202020204" pitchFamily="34" charset="0"/>
              </a:rPr>
              <a:t>networkingové</a:t>
            </a:r>
            <a:r>
              <a:rPr lang="sk-SK" sz="1000" dirty="0">
                <a:latin typeface="Arial" panose="020B0604020202020204" pitchFamily="34" charset="0"/>
                <a:cs typeface="Arial" panose="020B0604020202020204" pitchFamily="34" charset="0"/>
              </a:rPr>
              <a:t> podujatie nevzťahuje. Ťažiskovou oblasťou sú </a:t>
            </a:r>
            <a:r>
              <a:rPr lang="sk-SK" sz="1000" b="1" dirty="0">
                <a:latin typeface="Arial" panose="020B0604020202020204" pitchFamily="34" charset="0"/>
                <a:cs typeface="Arial" panose="020B0604020202020204" pitchFamily="34" charset="0"/>
              </a:rPr>
              <a:t>zelené technológie</a:t>
            </a:r>
            <a:r>
              <a:rPr lang="sk-SK" sz="1000" dirty="0">
                <a:latin typeface="Arial" panose="020B0604020202020204" pitchFamily="34" charset="0"/>
                <a:cs typeface="Arial" panose="020B0604020202020204" pitchFamily="34" charset="0"/>
              </a:rPr>
              <a:t>, preto je potrebné v žiadosti o príspevok v položke  PROGRAMME FOCUS AREA zvoliť „</a:t>
            </a:r>
            <a:r>
              <a:rPr lang="sk-SK" sz="1000" dirty="0" err="1">
                <a:latin typeface="Arial" panose="020B0604020202020204" pitchFamily="34" charset="0"/>
                <a:cs typeface="Arial" panose="020B0604020202020204" pitchFamily="34" charset="0"/>
              </a:rPr>
              <a:t>Green</a:t>
            </a:r>
            <a:r>
              <a:rPr lang="sk-SK" sz="1000" dirty="0">
                <a:latin typeface="Arial" panose="020B0604020202020204" pitchFamily="34" charset="0"/>
                <a:cs typeface="Arial" panose="020B0604020202020204" pitchFamily="34" charset="0"/>
              </a:rPr>
              <a:t> Industry </a:t>
            </a:r>
            <a:r>
              <a:rPr lang="sk-SK" sz="1000" dirty="0" err="1">
                <a:latin typeface="Arial" panose="020B0604020202020204" pitchFamily="34" charset="0"/>
                <a:cs typeface="Arial" panose="020B0604020202020204" pitchFamily="34" charset="0"/>
              </a:rPr>
              <a:t>Innovation</a:t>
            </a:r>
            <a:r>
              <a:rPr lang="sk-SK" sz="1000" dirty="0">
                <a:latin typeface="Arial" panose="020B0604020202020204" pitchFamily="34" charset="0"/>
                <a:cs typeface="Arial" panose="020B0604020202020204" pitchFamily="34" charset="0"/>
              </a:rPr>
              <a:t>“.</a:t>
            </a:r>
          </a:p>
          <a:p>
            <a:endParaRPr lang="sk-SK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k-SK" sz="1000" dirty="0">
                <a:latin typeface="Arial" panose="020B0604020202020204" pitchFamily="34" charset="0"/>
                <a:cs typeface="Arial" panose="020B0604020202020204" pitchFamily="34" charset="0"/>
              </a:rPr>
              <a:t>V prípade záujmu či otázok nás kontaktujte, prosím,  na </a:t>
            </a:r>
            <a:r>
              <a:rPr lang="sk-SK" sz="1000" u="sng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katarina.kubalakova@vyskumnaagentura.sk</a:t>
            </a:r>
            <a:r>
              <a:rPr lang="sk-SK" sz="1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sk-SK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k-SK" sz="1000" dirty="0">
                <a:latin typeface="Arial" panose="020B0604020202020204" pitchFamily="34" charset="0"/>
                <a:cs typeface="Arial" panose="020B0604020202020204" pitchFamily="34" charset="0"/>
              </a:rPr>
              <a:t>Neváhajte. </a:t>
            </a:r>
            <a:r>
              <a:rPr lang="sk-SK" sz="1000" b="1" dirty="0">
                <a:latin typeface="Arial" panose="020B0604020202020204" pitchFamily="34" charset="0"/>
                <a:cs typeface="Arial" panose="020B0604020202020204" pitchFamily="34" charset="0"/>
              </a:rPr>
              <a:t>Počet miest je obmedzený.</a:t>
            </a:r>
          </a:p>
          <a:p>
            <a:endParaRPr lang="sk-SK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k-SK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Granty </a:t>
            </a:r>
            <a:r>
              <a:rPr lang="sk-SK" sz="1000" b="1" dirty="0">
                <a:latin typeface="Arial" panose="020B0604020202020204" pitchFamily="34" charset="0"/>
                <a:cs typeface="Arial" panose="020B0604020202020204" pitchFamily="34" charset="0"/>
              </a:rPr>
              <a:t>EHP a </a:t>
            </a:r>
            <a:r>
              <a:rPr lang="sk-SK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Nórska</a:t>
            </a:r>
          </a:p>
          <a:p>
            <a:r>
              <a:rPr lang="sk-SK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Granty </a:t>
            </a:r>
            <a:r>
              <a:rPr lang="sk-SK" sz="1000" dirty="0">
                <a:latin typeface="Arial" panose="020B0604020202020204" pitchFamily="34" charset="0"/>
                <a:cs typeface="Arial" panose="020B0604020202020204" pitchFamily="34" charset="0"/>
              </a:rPr>
              <a:t>EHP a Nórska podporujú programy rozvoja podnikania, inovácií a malých a stredných podnikov v Európe. Cieľom je zvýšiť konkurencieschopnosť, tvorbu hodnôt a spoluprácu s Nórskom.</a:t>
            </a:r>
          </a:p>
          <a:p>
            <a:endParaRPr lang="sk-SK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k-SK" sz="1000" dirty="0">
                <a:latin typeface="Arial" panose="020B0604020202020204" pitchFamily="34" charset="0"/>
                <a:cs typeface="Arial" panose="020B0604020202020204" pitchFamily="34" charset="0"/>
              </a:rPr>
              <a:t>Granty sú príspevkom Nórska, Islandu a Lichtenštajnska k znižovaniu sociálnych a hospodárskych rozdielov a posilňovaniu spolupráce v Európe.</a:t>
            </a:r>
          </a:p>
          <a:p>
            <a:endParaRPr lang="sk-SK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k-SK" sz="1000" dirty="0">
                <a:latin typeface="Arial" panose="020B0604020202020204" pitchFamily="34" charset="0"/>
                <a:cs typeface="Arial" panose="020B0604020202020204" pitchFamily="34" charset="0"/>
              </a:rPr>
              <a:t>V rámci Grantov EHP a Nórska 2014-2021 bol na priamu podporu bilaterálnej spolupráce zriadený špeciálny Fond pre bilaterálne vzťahy. Účelom tohto fondu je finančná podpora inštitúcií v SR a v prispievateľských štátoch v iniciatívach, ktoré umožňujú vzájomnú výmenu skúseností a posilňovanie bilaterálnej spolupráce.</a:t>
            </a:r>
          </a:p>
        </p:txBody>
      </p:sp>
      <p:pic>
        <p:nvPicPr>
          <p:cNvPr id="12" name="Obrázok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151706" y="503853"/>
            <a:ext cx="1523749" cy="5814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69882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ssholder for dato 8"/>
          <p:cNvSpPr>
            <a:spLocks noGrp="1"/>
          </p:cNvSpPr>
          <p:nvPr>
            <p:ph type="dt" sz="half" idx="10"/>
          </p:nvPr>
        </p:nvSpPr>
        <p:spPr>
          <a:xfrm>
            <a:off x="19136392" y="12613656"/>
            <a:ext cx="3985698" cy="553998"/>
          </a:xfrm>
        </p:spPr>
        <p:txBody>
          <a:bodyPr/>
          <a:lstStyle/>
          <a:p>
            <a:endParaRPr lang="nb-NO" dirty="0"/>
          </a:p>
        </p:txBody>
      </p:sp>
      <p:sp>
        <p:nvSpPr>
          <p:cNvPr id="11" name="BlokTextu 10"/>
          <p:cNvSpPr txBox="1"/>
          <p:nvPr/>
        </p:nvSpPr>
        <p:spPr>
          <a:xfrm>
            <a:off x="746449" y="935042"/>
            <a:ext cx="9022702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sk-SK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FB:</a:t>
            </a:r>
            <a:r>
              <a:rPr lang="sk-SK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P O Z V Á N K  A</a:t>
            </a:r>
            <a:endParaRPr lang="sk-SK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k-SK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k-SK" sz="1200" b="1" cap="small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k-SK" sz="1400" b="1" cap="small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Oslo </a:t>
            </a:r>
            <a:r>
              <a:rPr lang="sk-SK" sz="1400" b="1" cap="small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Innovation</a:t>
            </a:r>
            <a:r>
              <a:rPr lang="sk-SK" sz="1400" b="1" cap="small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1400" b="1" cap="small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Week</a:t>
            </a:r>
            <a:r>
              <a:rPr lang="sk-SK" sz="1400" b="1" cap="small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1400" b="1" cap="small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2023</a:t>
            </a:r>
            <a:endParaRPr lang="sk-SK" sz="14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k-SK" sz="1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k-SK" sz="1050" dirty="0" err="1">
                <a:latin typeface="Arial" panose="020B0604020202020204" pitchFamily="34" charset="0"/>
                <a:cs typeface="Arial" panose="020B0604020202020204" pitchFamily="34" charset="0"/>
              </a:rPr>
              <a:t>Innovation</a:t>
            </a:r>
            <a:r>
              <a:rPr lang="sk-SK" sz="1050" dirty="0">
                <a:latin typeface="Arial" panose="020B0604020202020204" pitchFamily="34" charset="0"/>
                <a:cs typeface="Arial" panose="020B0604020202020204" pitchFamily="34" charset="0"/>
              </a:rPr>
              <a:t> Norway a partneri pozývajú slovenské podniky, </a:t>
            </a:r>
            <a:r>
              <a:rPr lang="sk-SK" sz="1050" dirty="0" err="1">
                <a:latin typeface="Arial" panose="020B0604020202020204" pitchFamily="34" charset="0"/>
                <a:cs typeface="Arial" panose="020B0604020202020204" pitchFamily="34" charset="0"/>
              </a:rPr>
              <a:t>startupy</a:t>
            </a:r>
            <a:r>
              <a:rPr lang="sk-SK" sz="105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k-SK" sz="1050" dirty="0" err="1">
                <a:latin typeface="Arial" panose="020B0604020202020204" pitchFamily="34" charset="0"/>
                <a:cs typeface="Arial" panose="020B0604020202020204" pitchFamily="34" charset="0"/>
              </a:rPr>
              <a:t>scaleupy</a:t>
            </a:r>
            <a:r>
              <a:rPr lang="sk-SK" sz="1050" dirty="0">
                <a:latin typeface="Arial" panose="020B0604020202020204" pitchFamily="34" charset="0"/>
                <a:cs typeface="Arial" panose="020B0604020202020204" pitchFamily="34" charset="0"/>
              </a:rPr>
              <a:t>, výskumníkov, investorov a ďalšie zainteresované strany na </a:t>
            </a:r>
            <a:r>
              <a:rPr lang="sk-SK" sz="105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networkingové</a:t>
            </a:r>
            <a:r>
              <a:rPr lang="sk-SK" sz="105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1050" b="1" dirty="0">
                <a:latin typeface="Arial" panose="020B0604020202020204" pitchFamily="34" charset="0"/>
                <a:cs typeface="Arial" panose="020B0604020202020204" pitchFamily="34" charset="0"/>
              </a:rPr>
              <a:t>podujatie </a:t>
            </a:r>
            <a:r>
              <a:rPr lang="sk-SK" sz="1050" dirty="0">
                <a:latin typeface="Arial" panose="020B0604020202020204" pitchFamily="34" charset="0"/>
                <a:cs typeface="Arial" panose="020B0604020202020204" pitchFamily="34" charset="0"/>
              </a:rPr>
              <a:t>v rámci Oslo </a:t>
            </a:r>
            <a:r>
              <a:rPr lang="sk-SK" sz="1050" dirty="0" err="1">
                <a:latin typeface="Arial" panose="020B0604020202020204" pitchFamily="34" charset="0"/>
                <a:cs typeface="Arial" panose="020B0604020202020204" pitchFamily="34" charset="0"/>
              </a:rPr>
              <a:t>Innovation</a:t>
            </a:r>
            <a:r>
              <a:rPr lang="sk-SK" sz="10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1050" dirty="0" err="1">
                <a:latin typeface="Arial" panose="020B0604020202020204" pitchFamily="34" charset="0"/>
                <a:cs typeface="Arial" panose="020B0604020202020204" pitchFamily="34" charset="0"/>
              </a:rPr>
              <a:t>Week</a:t>
            </a:r>
            <a:r>
              <a:rPr lang="sk-SK" sz="1050" dirty="0">
                <a:latin typeface="Arial" panose="020B0604020202020204" pitchFamily="34" charset="0"/>
                <a:cs typeface="Arial" panose="020B0604020202020204" pitchFamily="34" charset="0"/>
              </a:rPr>
              <a:t> 2023 (OIW), ktorý sa uskutoční </a:t>
            </a:r>
            <a:r>
              <a:rPr lang="sk-SK" sz="105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27. septembra 2023 v Osle</a:t>
            </a:r>
            <a:r>
              <a:rPr lang="sk-SK" sz="105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endParaRPr lang="sk-SK" sz="105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k-SK" sz="1050" b="1" dirty="0">
                <a:latin typeface="Arial" panose="020B0604020202020204" pitchFamily="34" charset="0"/>
                <a:cs typeface="Arial" panose="020B0604020202020204" pitchFamily="34" charset="0"/>
              </a:rPr>
              <a:t>Výskumná agentúra,</a:t>
            </a:r>
            <a:r>
              <a:rPr lang="sk-SK" sz="1050" dirty="0">
                <a:latin typeface="Arial" panose="020B0604020202020204" pitchFamily="34" charset="0"/>
                <a:cs typeface="Arial" panose="020B0604020202020204" pitchFamily="34" charset="0"/>
              </a:rPr>
              <a:t> Správca programu Rozvoj obchodu, inovácií a MSP, sa spolupodieľa na organizácii podujatia a </a:t>
            </a:r>
            <a:r>
              <a:rPr lang="sk-SK" sz="1050" b="1" dirty="0">
                <a:latin typeface="Arial" panose="020B0604020202020204" pitchFamily="34" charset="0"/>
                <a:cs typeface="Arial" panose="020B0604020202020204" pitchFamily="34" charset="0"/>
              </a:rPr>
              <a:t>uhradí náklady </a:t>
            </a:r>
            <a:r>
              <a:rPr lang="sk-SK" sz="1050" dirty="0">
                <a:latin typeface="Arial" panose="020B0604020202020204" pitchFamily="34" charset="0"/>
                <a:cs typeface="Arial" panose="020B0604020202020204" pitchFamily="34" charset="0"/>
              </a:rPr>
              <a:t>spojené s účasťou na tomto podujatí pre 1 osobu</a:t>
            </a:r>
            <a:r>
              <a:rPr lang="sk-SK" sz="105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1050" dirty="0">
                <a:latin typeface="Arial" panose="020B0604020202020204" pitchFamily="34" charset="0"/>
                <a:cs typeface="Arial" panose="020B0604020202020204" pitchFamily="34" charset="0"/>
              </a:rPr>
              <a:t>z Fondu pre bilaterálne vzťahy. Maximálna dĺžka pobytu v Osle hradená Správcom programu je 4 dni (3 noci). Účastníci si tak budú môcť vybrať aj ďalšie podujatia podľa vlastného záujmu v rámci OIW.</a:t>
            </a:r>
          </a:p>
          <a:p>
            <a:endParaRPr lang="sk-SK" sz="1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k-SK" sz="1050" dirty="0">
                <a:latin typeface="Arial" panose="020B0604020202020204" pitchFamily="34" charset="0"/>
                <a:cs typeface="Arial" panose="020B0604020202020204" pitchFamily="34" charset="0"/>
              </a:rPr>
              <a:t>OIW ponúka možnosť zoznámiť sa s najnovšími ekologickými technologickými riešeniami a s niektorými z najinovatívnejších </a:t>
            </a:r>
            <a:r>
              <a:rPr lang="sk-SK" sz="1050" dirty="0" err="1">
                <a:latin typeface="Arial" panose="020B0604020202020204" pitchFamily="34" charset="0"/>
                <a:cs typeface="Arial" panose="020B0604020202020204" pitchFamily="34" charset="0"/>
              </a:rPr>
              <a:t>startupov</a:t>
            </a:r>
            <a:r>
              <a:rPr lang="sk-SK" sz="105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sk-SK" sz="1050" dirty="0" err="1">
                <a:latin typeface="Arial" panose="020B0604020202020204" pitchFamily="34" charset="0"/>
                <a:cs typeface="Arial" panose="020B0604020202020204" pitchFamily="34" charset="0"/>
              </a:rPr>
              <a:t>scaleupov</a:t>
            </a:r>
            <a:r>
              <a:rPr lang="sk-SK" sz="1050" dirty="0">
                <a:latin typeface="Arial" panose="020B0604020202020204" pitchFamily="34" charset="0"/>
                <a:cs typeface="Arial" panose="020B0604020202020204" pitchFamily="34" charset="0"/>
              </a:rPr>
              <a:t> v strednej/južnej Európe ako aj s nórskym inovačným ekosystémom a príležitosťami v Nórsku</a:t>
            </a:r>
            <a:r>
              <a:rPr lang="sk-SK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sk-SK" sz="105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endParaRPr lang="sk-SK" sz="105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k-SK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Ako sa prihlásiť? &gt;&gt; </a:t>
            </a:r>
            <a:r>
              <a:rPr lang="sk-SK" sz="1050" i="1" dirty="0">
                <a:latin typeface="Arial" panose="020B0604020202020204" pitchFamily="34" charset="0"/>
                <a:cs typeface="Arial" panose="020B0604020202020204" pitchFamily="34" charset="0"/>
              </a:rPr>
              <a:t>tu bude link na pozvánku na našom </a:t>
            </a:r>
            <a:r>
              <a:rPr lang="sk-SK" sz="1050" i="1" dirty="0" smtClean="0">
                <a:latin typeface="Arial" panose="020B0604020202020204" pitchFamily="34" charset="0"/>
                <a:cs typeface="Arial" panose="020B0604020202020204" pitchFamily="34" charset="0"/>
              </a:rPr>
              <a:t>web</a:t>
            </a:r>
          </a:p>
          <a:p>
            <a:endParaRPr lang="sk-SK" sz="105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k-SK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Neváhajte</a:t>
            </a:r>
            <a:r>
              <a:rPr lang="sk-SK" sz="105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sk-SK" sz="1050" b="1" dirty="0">
                <a:latin typeface="Arial" panose="020B0604020202020204" pitchFamily="34" charset="0"/>
                <a:cs typeface="Arial" panose="020B0604020202020204" pitchFamily="34" charset="0"/>
              </a:rPr>
              <a:t>Počet miest je obmedzený.</a:t>
            </a:r>
          </a:p>
          <a:p>
            <a:endParaRPr lang="sk-SK" sz="105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k-SK" sz="105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k-SK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Podporené z Grantov EHP a Nórska.</a:t>
            </a:r>
          </a:p>
        </p:txBody>
      </p:sp>
      <p:pic>
        <p:nvPicPr>
          <p:cNvPr id="12" name="Obrázok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11747" y="485191"/>
            <a:ext cx="1523749" cy="5814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9360061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595</Words>
  <Application>Microsoft Office PowerPoint</Application>
  <PresentationFormat>Širokouhlá</PresentationFormat>
  <Paragraphs>44</Paragraphs>
  <Slides>2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Motív balíka Office</vt:lpstr>
      <vt:lpstr>Prezentácia programu PowerPoint</vt:lpstr>
      <vt:lpstr>Prezentácia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Kubaláková Katarína</dc:creator>
  <cp:lastModifiedBy>Kubaláková Katarína</cp:lastModifiedBy>
  <cp:revision>8</cp:revision>
  <dcterms:created xsi:type="dcterms:W3CDTF">2023-08-21T13:30:19Z</dcterms:created>
  <dcterms:modified xsi:type="dcterms:W3CDTF">2023-08-22T10:26:24Z</dcterms:modified>
</cp:coreProperties>
</file>